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83" r:id="rId4"/>
    <p:sldId id="257" r:id="rId5"/>
    <p:sldId id="284" r:id="rId6"/>
    <p:sldId id="286" r:id="rId7"/>
    <p:sldId id="289" r:id="rId8"/>
    <p:sldId id="282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93" r:id="rId20"/>
    <p:sldId id="287" r:id="rId21"/>
    <p:sldId id="294" r:id="rId22"/>
    <p:sldId id="292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02060"/>
    <a:srgbClr val="011235"/>
    <a:srgbClr val="7CA1E1"/>
    <a:srgbClr val="FF9900"/>
    <a:srgbClr val="5B3F5D"/>
    <a:srgbClr val="000099"/>
    <a:srgbClr val="0B21DD"/>
    <a:srgbClr val="614363"/>
    <a:srgbClr val="94524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>
      <p:cViewPr varScale="1">
        <p:scale>
          <a:sx n="152" d="100"/>
          <a:sy n="152" d="100"/>
        </p:scale>
        <p:origin x="41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EFD69-6D99-4A96-ABA0-FD6D9AD1D125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1CF82-BA9A-4A66-968F-F6AB6EA9FB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9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Road from Grass on White. Isolated 3D Stock Illustration - Illustration of  lane, background: 190306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844" y="1744767"/>
            <a:ext cx="4517156" cy="339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0" y="0"/>
            <a:ext cx="4626844" cy="5127662"/>
          </a:xfrm>
          <a:prstGeom prst="rect">
            <a:avLst/>
          </a:prstGeom>
          <a:solidFill>
            <a:srgbClr val="011235"/>
          </a:solidFill>
          <a:ln>
            <a:solidFill>
              <a:srgbClr val="011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="" xmlns:a16="http://schemas.microsoft.com/office/drawing/2014/main" id="{17AF36B4-58C7-4002-97EB-8B6C588CA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915" y="299656"/>
            <a:ext cx="3787085" cy="1280431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l"/>
            <a:r>
              <a:rPr lang="en-US" sz="1600" dirty="0" smtClean="0">
                <a:solidFill>
                  <a:srgbClr val="FF9900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Enhancing Visualization:</a:t>
            </a:r>
            <a:r>
              <a:rPr lang="en-US" sz="1600" dirty="0" smtClean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 </a:t>
            </a:r>
            <a:br>
              <a:rPr lang="en-US" sz="1600" dirty="0" smtClean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</a:br>
            <a:r>
              <a:rPr lang="en-US" sz="1600" dirty="0" smtClean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International </a:t>
            </a:r>
            <a:r>
              <a:rPr lang="en-US" sz="1600" dirty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Cricket </a:t>
            </a:r>
            <a:r>
              <a:rPr lang="en-US" sz="1600" dirty="0" smtClean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Council World Cup 2023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F8287F1-8907-4721-A202-1D3AAFAC77B8}"/>
              </a:ext>
            </a:extLst>
          </p:cNvPr>
          <p:cNvSpPr txBox="1"/>
          <p:nvPr/>
        </p:nvSpPr>
        <p:spPr>
          <a:xfrm>
            <a:off x="441781" y="2758457"/>
            <a:ext cx="3795834" cy="332006"/>
          </a:xfrm>
          <a:prstGeom prst="roundRect">
            <a:avLst/>
          </a:prstGeom>
          <a:solidFill>
            <a:srgbClr val="011235"/>
          </a:solidFill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Group Members</a:t>
            </a:r>
            <a:endParaRPr lang="en-US" sz="1500" dirty="0" smtClean="0">
              <a:solidFill>
                <a:schemeClr val="bg1"/>
              </a:solidFill>
            </a:endParaRPr>
          </a:p>
        </p:txBody>
      </p:sp>
      <p:pic>
        <p:nvPicPr>
          <p:cNvPr id="44" name="Google Shape;92;p13">
            <a:extLst>
              <a:ext uri="{FF2B5EF4-FFF2-40B4-BE49-F238E27FC236}">
                <a16:creationId xmlns="" xmlns:a16="http://schemas.microsoft.com/office/drawing/2014/main" id="{F393A65F-D040-7646-AC33-BF21F1C863ED}"/>
              </a:ext>
            </a:extLst>
          </p:cNvPr>
          <p:cNvPicPr preferRelativeResize="0"/>
          <p:nvPr/>
        </p:nvPicPr>
        <p:blipFill>
          <a:blip r:embed="rId3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0250" y="4896416"/>
            <a:ext cx="200248" cy="20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93;p13">
            <a:extLst>
              <a:ext uri="{FF2B5EF4-FFF2-40B4-BE49-F238E27FC236}">
                <a16:creationId xmlns="" xmlns:a16="http://schemas.microsoft.com/office/drawing/2014/main" id="{785BFE68-9E6D-D749-980F-64F02B249E65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99213" y="4896416"/>
            <a:ext cx="212494" cy="21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94;p13">
            <a:extLst>
              <a:ext uri="{FF2B5EF4-FFF2-40B4-BE49-F238E27FC236}">
                <a16:creationId xmlns="" xmlns:a16="http://schemas.microsoft.com/office/drawing/2014/main" id="{D764D7DC-617E-4D46-BD65-D64946DED7AD}"/>
              </a:ext>
            </a:extLst>
          </p:cNvPr>
          <p:cNvPicPr preferRelativeResize="0"/>
          <p:nvPr/>
        </p:nvPicPr>
        <p:blipFill>
          <a:blip r:embed="rId5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8502" y="4911279"/>
            <a:ext cx="212494" cy="21249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97;p13">
            <a:extLst>
              <a:ext uri="{FF2B5EF4-FFF2-40B4-BE49-F238E27FC236}">
                <a16:creationId xmlns="" xmlns:a16="http://schemas.microsoft.com/office/drawing/2014/main" id="{E944A723-7922-1E4D-B0B2-6D4F0A2FB64B}"/>
              </a:ext>
            </a:extLst>
          </p:cNvPr>
          <p:cNvSpPr txBox="1"/>
          <p:nvPr/>
        </p:nvSpPr>
        <p:spPr>
          <a:xfrm>
            <a:off x="1864970" y="4747074"/>
            <a:ext cx="2781953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900" dirty="0" smtClean="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Bangladesh University of Business and Technology</a:t>
            </a:r>
          </a:p>
          <a:p>
            <a:r>
              <a:rPr lang="en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Dhaka</a:t>
            </a:r>
            <a:r>
              <a:rPr lang="en" sz="900" dirty="0">
                <a:solidFill>
                  <a:schemeClr val="accent5">
                    <a:lumMod val="60000"/>
                    <a:lumOff val="4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900" dirty="0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Bangladesh</a:t>
            </a:r>
            <a:endParaRPr sz="900" dirty="0">
              <a:solidFill>
                <a:srgbClr val="FF99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" name="Google Shape;98;p13">
            <a:extLst>
              <a:ext uri="{FF2B5EF4-FFF2-40B4-BE49-F238E27FC236}">
                <a16:creationId xmlns="" xmlns:a16="http://schemas.microsoft.com/office/drawing/2014/main" id="{65AD70D6-38C4-E440-A279-483EA832223D}"/>
              </a:ext>
            </a:extLst>
          </p:cNvPr>
          <p:cNvSpPr txBox="1"/>
          <p:nvPr/>
        </p:nvSpPr>
        <p:spPr>
          <a:xfrm>
            <a:off x="7881075" y="4875181"/>
            <a:ext cx="12629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900" dirty="0" smtClean="0">
                <a:solidFill>
                  <a:srgbClr val="FFFF00"/>
                </a:solidFill>
                <a:latin typeface="Georgia"/>
                <a:ea typeface="Georgia"/>
                <a:cs typeface="Georgia"/>
                <a:sym typeface="Georgia"/>
              </a:rPr>
              <a:t>www.bubt.edu.bd</a:t>
            </a:r>
            <a:endParaRPr sz="900" dirty="0">
              <a:solidFill>
                <a:srgbClr val="FFFF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" name="Google Shape;96;p13">
            <a:extLst>
              <a:ext uri="{FF2B5EF4-FFF2-40B4-BE49-F238E27FC236}">
                <a16:creationId xmlns="" xmlns:a16="http://schemas.microsoft.com/office/drawing/2014/main" id="{B7CE8438-F3C8-4B4A-BF0F-F4F0A9FFCFAD}"/>
              </a:ext>
            </a:extLst>
          </p:cNvPr>
          <p:cNvSpPr txBox="1"/>
          <p:nvPr/>
        </p:nvSpPr>
        <p:spPr>
          <a:xfrm>
            <a:off x="687717" y="4850688"/>
            <a:ext cx="998550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9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20 Dec, 2023</a:t>
            </a:r>
            <a:endParaRPr sz="900" dirty="0">
              <a:solidFill>
                <a:schemeClr val="accent5">
                  <a:lumMod val="60000"/>
                  <a:lumOff val="4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AF8287F1-8907-4721-A202-1D3AAFAC77B8}"/>
              </a:ext>
            </a:extLst>
          </p:cNvPr>
          <p:cNvSpPr txBox="1"/>
          <p:nvPr/>
        </p:nvSpPr>
        <p:spPr>
          <a:xfrm>
            <a:off x="441781" y="3121461"/>
            <a:ext cx="3795834" cy="314980"/>
          </a:xfrm>
          <a:prstGeom prst="roundRect">
            <a:avLst/>
          </a:prstGeom>
          <a:solidFill>
            <a:srgbClr val="011235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Md. Jobaer 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Hossain[19202203001]</a:t>
            </a:r>
            <a:r>
              <a:rPr lang="en-US" sz="800" dirty="0" smtClean="0">
                <a:solidFill>
                  <a:srgbClr val="FF9900"/>
                </a:solidFill>
              </a:rPr>
              <a:t>[Leader]</a:t>
            </a:r>
            <a:endParaRPr lang="en-US" sz="100" dirty="0">
              <a:solidFill>
                <a:srgbClr val="FF9900"/>
              </a:solidFill>
            </a:endParaRPr>
          </a:p>
        </p:txBody>
      </p:sp>
      <p:pic>
        <p:nvPicPr>
          <p:cNvPr id="54" name="Picture 8" descr="Smoke Cloud PNG Free Images with Transparent Background - (855 Free  Downloads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48" y="57150"/>
            <a:ext cx="4751547" cy="9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F8287F1-8907-4721-A202-1D3AAFAC77B8}"/>
              </a:ext>
            </a:extLst>
          </p:cNvPr>
          <p:cNvSpPr txBox="1"/>
          <p:nvPr/>
        </p:nvSpPr>
        <p:spPr>
          <a:xfrm>
            <a:off x="4724400" y="3376564"/>
            <a:ext cx="2971799" cy="332006"/>
          </a:xfrm>
          <a:prstGeom prst="roundRect">
            <a:avLst/>
          </a:prstGeom>
          <a:solidFill>
            <a:srgbClr val="011235"/>
          </a:solidFill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Supervised By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F8287F1-8907-4721-A202-1D3AAFAC77B8}"/>
              </a:ext>
            </a:extLst>
          </p:cNvPr>
          <p:cNvSpPr txBox="1"/>
          <p:nvPr/>
        </p:nvSpPr>
        <p:spPr>
          <a:xfrm>
            <a:off x="4724399" y="3796286"/>
            <a:ext cx="3962401" cy="885349"/>
          </a:xfrm>
          <a:prstGeom prst="roundRect">
            <a:avLst/>
          </a:prstGeom>
          <a:solidFill>
            <a:srgbClr val="011235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Mamun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Hasan</a:t>
            </a:r>
            <a:endParaRPr lang="en-US" sz="1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</a:rPr>
              <a:t>Assistant 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Lucida Calligraphy" panose="03010101010101010101" pitchFamily="66" charset="0"/>
              </a:rPr>
              <a:t>Professor</a:t>
            </a:r>
            <a:endParaRPr lang="en-US" sz="1200" dirty="0" smtClean="0">
              <a:solidFill>
                <a:schemeClr val="accent5">
                  <a:lumMod val="60000"/>
                  <a:lumOff val="40000"/>
                </a:schemeClr>
              </a:solidFill>
              <a:latin typeface="Lucida Calligraphy" panose="03010101010101010101" pitchFamily="66" charset="0"/>
            </a:endParaRPr>
          </a:p>
          <a:p>
            <a:r>
              <a:rPr 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Department of Computer Science and </a:t>
            </a:r>
            <a:r>
              <a:rPr lang="en-US" sz="1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Engineering </a:t>
            </a:r>
            <a:r>
              <a:rPr lang="en-US" sz="105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Bangladesh University Of Business and Technology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F8287F1-8907-4721-A202-1D3AAFAC77B8}"/>
              </a:ext>
            </a:extLst>
          </p:cNvPr>
          <p:cNvSpPr txBox="1"/>
          <p:nvPr/>
        </p:nvSpPr>
        <p:spPr>
          <a:xfrm>
            <a:off x="441781" y="3436441"/>
            <a:ext cx="3795834" cy="314980"/>
          </a:xfrm>
          <a:prstGeom prst="roundRect">
            <a:avLst/>
          </a:prstGeom>
          <a:solidFill>
            <a:srgbClr val="011235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Md. </a:t>
            </a:r>
            <a:r>
              <a:rPr lang="en-US" sz="1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Alamin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[19202203109]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30703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F8287F1-8907-4721-A202-1D3AAFAC77B8}"/>
              </a:ext>
            </a:extLst>
          </p:cNvPr>
          <p:cNvSpPr txBox="1"/>
          <p:nvPr/>
        </p:nvSpPr>
        <p:spPr>
          <a:xfrm>
            <a:off x="441781" y="3751421"/>
            <a:ext cx="3795834" cy="314980"/>
          </a:xfrm>
          <a:prstGeom prst="roundRect">
            <a:avLst/>
          </a:prstGeom>
          <a:solidFill>
            <a:srgbClr val="011235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Fahim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Chowdhury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[</a:t>
            </a: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19202203013]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52" grpId="0" animBg="1"/>
      <p:bldP spid="56" grpId="0" animBg="1"/>
      <p:bldP spid="57" grpId="0" animBg="1"/>
      <p:bldP spid="23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Eccentricity of the Graph</a:t>
            </a:r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91" y="551785"/>
            <a:ext cx="4462462" cy="33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Centrality of the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32" y="742950"/>
            <a:ext cx="4644285" cy="34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4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Diameter of the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577" y="843972"/>
            <a:ext cx="3971437" cy="34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 of the Player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84" y="637988"/>
            <a:ext cx="4638675" cy="34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Umpired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23" y="1028625"/>
            <a:ext cx="4391025" cy="32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49" y="1160253"/>
            <a:ext cx="7365036" cy="27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278547"/>
            <a:ext cx="7696200" cy="26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39" y="971550"/>
            <a:ext cx="6258125" cy="30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641567"/>
            <a:ext cx="52387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34" y="16264"/>
            <a:ext cx="8269366" cy="24792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634" y="1"/>
            <a:ext cx="8269366" cy="2495549"/>
          </a:xfrm>
          <a:prstGeom prst="rect">
            <a:avLst/>
          </a:prstGeom>
          <a:solidFill>
            <a:schemeClr val="tx1">
              <a:lumMod val="95000"/>
              <a:lumOff val="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Diagonal Corner Rectangle 35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951504"/>
            <a:ext cx="5598089" cy="33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2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 Diagonal Corner Rectangle 23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entagon 2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entagon 31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User\Downloads\BUB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35" name="Pentagon 34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entagon 36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0200" y="4778375"/>
            <a:ext cx="1150825" cy="365125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39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9000" y="4789966"/>
            <a:ext cx="1215899" cy="35353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3886200" y="101384"/>
            <a:ext cx="3158109" cy="7620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2800" dirty="0" smtClean="0">
                <a:solidFill>
                  <a:schemeClr val="tx2">
                    <a:lumMod val="75000"/>
                  </a:schemeClr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CONTENT OUTLINE</a:t>
            </a:r>
            <a:endParaRPr kumimoji="0" lang="x-none" sz="280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371600" y="1073150"/>
            <a:ext cx="3175" cy="34004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371600" y="1073151"/>
            <a:ext cx="4114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2" idx="2"/>
          </p:cNvCxnSpPr>
          <p:nvPr/>
        </p:nvCxnSpPr>
        <p:spPr>
          <a:xfrm>
            <a:off x="5465255" y="863384"/>
            <a:ext cx="0" cy="2097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71600" y="1200127"/>
            <a:ext cx="3276601" cy="430880"/>
            <a:chOff x="1371600" y="1200127"/>
            <a:chExt cx="3276601" cy="430880"/>
          </a:xfrm>
        </p:grpSpPr>
        <p:sp>
          <p:nvSpPr>
            <p:cNvPr id="41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1752600" y="1200150"/>
              <a:ext cx="2895601" cy="43085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Introduction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3" name="Straight Arrow Connector 2"/>
            <p:cNvCxnSpPr>
              <a:endCxn id="41" idx="1"/>
            </p:cNvCxnSpPr>
            <p:nvPr/>
          </p:nvCxnSpPr>
          <p:spPr>
            <a:xfrm>
              <a:off x="1371600" y="1413195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1759115" y="1200127"/>
              <a:ext cx="462280" cy="4308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255" y="1220022"/>
              <a:ext cx="355905" cy="355905"/>
            </a:xfrm>
            <a:prstGeom prst="rect">
              <a:avLst/>
            </a:prstGeom>
          </p:spPr>
        </p:pic>
      </p:grpSp>
      <p:grpSp>
        <p:nvGrpSpPr>
          <p:cNvPr id="122" name="Group 121"/>
          <p:cNvGrpSpPr/>
          <p:nvPr/>
        </p:nvGrpSpPr>
        <p:grpSpPr>
          <a:xfrm>
            <a:off x="1371600" y="1413195"/>
            <a:ext cx="3276599" cy="708994"/>
            <a:chOff x="1371600" y="1413195"/>
            <a:chExt cx="3276599" cy="70899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371600" y="1413195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1371600" y="1691308"/>
              <a:ext cx="3276599" cy="430881"/>
              <a:chOff x="1371600" y="1691308"/>
              <a:chExt cx="3276599" cy="430881"/>
            </a:xfrm>
          </p:grpSpPr>
          <p:sp>
            <p:nvSpPr>
              <p:cNvPr id="18" name="Google Shape;114;p14">
                <a:extLst>
                  <a:ext uri="{FF2B5EF4-FFF2-40B4-BE49-F238E27FC236}">
                    <a16:creationId xmlns="" xmlns:a16="http://schemas.microsoft.com/office/drawing/2014/main" id="{2D6E99FF-57DE-EB4A-AD00-25751269F484}"/>
                  </a:ext>
                </a:extLst>
              </p:cNvPr>
              <p:cNvSpPr txBox="1"/>
              <p:nvPr/>
            </p:nvSpPr>
            <p:spPr>
              <a:xfrm>
                <a:off x="1752599" y="1691332"/>
                <a:ext cx="2895600" cy="430857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25450" lvl="0" indent="-285750">
                  <a:buSzPts val="14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(Body)"/>
                    <a:cs typeface="Times New Roman"/>
                    <a:sym typeface="Times New Roman"/>
                  </a:rPr>
                  <a:t>Motivation </a:t>
                </a:r>
                <a:endPara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>
                <a:off x="1371600" y="1909187"/>
                <a:ext cx="381000" cy="238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1759115" y="1691308"/>
                <a:ext cx="462280" cy="430857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3255" y="1711203"/>
                <a:ext cx="355905" cy="355905"/>
              </a:xfrm>
              <a:prstGeom prst="rect">
                <a:avLst/>
              </a:prstGeom>
            </p:spPr>
          </p:pic>
        </p:grpSp>
      </p:grpSp>
      <p:grpSp>
        <p:nvGrpSpPr>
          <p:cNvPr id="121" name="Group 120"/>
          <p:cNvGrpSpPr/>
          <p:nvPr/>
        </p:nvGrpSpPr>
        <p:grpSpPr>
          <a:xfrm>
            <a:off x="1371600" y="1906760"/>
            <a:ext cx="3276601" cy="684254"/>
            <a:chOff x="1371600" y="1906760"/>
            <a:chExt cx="3276601" cy="684254"/>
          </a:xfrm>
        </p:grpSpPr>
        <p:sp>
          <p:nvSpPr>
            <p:cNvPr id="19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1752601" y="2160157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Problem Analysis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1371600" y="2380777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371600" y="1906760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1749424" y="2159114"/>
              <a:ext cx="462280" cy="4308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64" y="2179009"/>
              <a:ext cx="355905" cy="355905"/>
            </a:xfrm>
            <a:prstGeom prst="rect">
              <a:avLst/>
            </a:prstGeom>
          </p:spPr>
        </p:pic>
      </p:grpSp>
      <p:grpSp>
        <p:nvGrpSpPr>
          <p:cNvPr id="123" name="Group 122"/>
          <p:cNvGrpSpPr/>
          <p:nvPr/>
        </p:nvGrpSpPr>
        <p:grpSpPr>
          <a:xfrm>
            <a:off x="1371600" y="2370654"/>
            <a:ext cx="3276601" cy="703222"/>
            <a:chOff x="1371600" y="2375585"/>
            <a:chExt cx="3276601" cy="703222"/>
          </a:xfrm>
        </p:grpSpPr>
        <p:sp>
          <p:nvSpPr>
            <p:cNvPr id="20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1752601" y="2647950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Related Work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1371600" y="2869235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371600" y="2375585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/>
            <p:cNvSpPr/>
            <p:nvPr/>
          </p:nvSpPr>
          <p:spPr>
            <a:xfrm>
              <a:off x="1749424" y="2647950"/>
              <a:ext cx="462280" cy="43085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64" y="2667845"/>
              <a:ext cx="355905" cy="355905"/>
            </a:xfrm>
            <a:prstGeom prst="rect">
              <a:avLst/>
            </a:prstGeom>
          </p:spPr>
        </p:pic>
      </p:grpSp>
      <p:grpSp>
        <p:nvGrpSpPr>
          <p:cNvPr id="124" name="Group 123"/>
          <p:cNvGrpSpPr/>
          <p:nvPr/>
        </p:nvGrpSpPr>
        <p:grpSpPr>
          <a:xfrm>
            <a:off x="1371600" y="2851835"/>
            <a:ext cx="3276601" cy="710515"/>
            <a:chOff x="1371600" y="2851835"/>
            <a:chExt cx="3276601" cy="710515"/>
          </a:xfrm>
        </p:grpSpPr>
        <p:sp>
          <p:nvSpPr>
            <p:cNvPr id="21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1752601" y="3131493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Research Contribution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371600" y="3331137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371600" y="2851835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1749424" y="3128646"/>
              <a:ext cx="462280" cy="43085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5B3F5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64" y="3148541"/>
              <a:ext cx="355905" cy="355905"/>
            </a:xfrm>
            <a:prstGeom prst="rect">
              <a:avLst/>
            </a:prstGeom>
          </p:spPr>
        </p:pic>
      </p:grpSp>
      <p:grpSp>
        <p:nvGrpSpPr>
          <p:cNvPr id="1025" name="Group 1024"/>
          <p:cNvGrpSpPr/>
          <p:nvPr/>
        </p:nvGrpSpPr>
        <p:grpSpPr>
          <a:xfrm>
            <a:off x="1371600" y="3293646"/>
            <a:ext cx="3276600" cy="757562"/>
            <a:chOff x="1371600" y="3293646"/>
            <a:chExt cx="3276600" cy="75756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371600" y="3850525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1371600" y="3293646"/>
              <a:ext cx="3276600" cy="757562"/>
              <a:chOff x="1371600" y="3293646"/>
              <a:chExt cx="3276600" cy="757562"/>
            </a:xfrm>
          </p:grpSpPr>
          <p:sp>
            <p:nvSpPr>
              <p:cNvPr id="22" name="Google Shape;114;p14">
                <a:extLst>
                  <a:ext uri="{FF2B5EF4-FFF2-40B4-BE49-F238E27FC236}">
                    <a16:creationId xmlns="" xmlns:a16="http://schemas.microsoft.com/office/drawing/2014/main" id="{2D6E99FF-57DE-EB4A-AD00-25751269F484}"/>
                  </a:ext>
                </a:extLst>
              </p:cNvPr>
              <p:cNvSpPr txBox="1"/>
              <p:nvPr/>
            </p:nvSpPr>
            <p:spPr>
              <a:xfrm>
                <a:off x="1752600" y="3619885"/>
                <a:ext cx="2895600" cy="43085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25450" lvl="0" indent="-285750">
                  <a:buSzPts val="14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(Body)"/>
                    <a:cs typeface="Times New Roman"/>
                    <a:sym typeface="Times New Roman"/>
                  </a:rPr>
                  <a:t>Dataset</a:t>
                </a:r>
                <a:endPara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1371600" y="3293646"/>
                <a:ext cx="0" cy="573504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/>
              <p:cNvSpPr/>
              <p:nvPr/>
            </p:nvSpPr>
            <p:spPr>
              <a:xfrm>
                <a:off x="1749424" y="3620351"/>
                <a:ext cx="462280" cy="4308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3564" y="3640246"/>
                <a:ext cx="355905" cy="355905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/>
          <p:cNvGrpSpPr/>
          <p:nvPr/>
        </p:nvGrpSpPr>
        <p:grpSpPr>
          <a:xfrm>
            <a:off x="5486401" y="1073150"/>
            <a:ext cx="3428999" cy="557834"/>
            <a:chOff x="5486401" y="1073150"/>
            <a:chExt cx="3428999" cy="557834"/>
          </a:xfrm>
        </p:grpSpPr>
        <p:sp>
          <p:nvSpPr>
            <p:cNvPr id="23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6019800" y="1197767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12750" lvl="0" indent="-285750">
                <a:buSzPts val="16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Comparative Analysis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635625" y="1413195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635625" y="1073150"/>
              <a:ext cx="3175" cy="3400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486401" y="1073150"/>
              <a:ext cx="152399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6019965" y="1200127"/>
              <a:ext cx="462280" cy="4308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105" y="1279339"/>
              <a:ext cx="355905" cy="237270"/>
            </a:xfrm>
            <a:prstGeom prst="rect">
              <a:avLst/>
            </a:prstGeom>
          </p:spPr>
        </p:pic>
      </p:grpSp>
      <p:grpSp>
        <p:nvGrpSpPr>
          <p:cNvPr id="127" name="Group 126"/>
          <p:cNvGrpSpPr/>
          <p:nvPr/>
        </p:nvGrpSpPr>
        <p:grpSpPr>
          <a:xfrm>
            <a:off x="5635625" y="1413195"/>
            <a:ext cx="3279775" cy="708994"/>
            <a:chOff x="5635625" y="1413195"/>
            <a:chExt cx="3279775" cy="708994"/>
          </a:xfrm>
        </p:grpSpPr>
        <p:sp>
          <p:nvSpPr>
            <p:cNvPr id="26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6019800" y="1691332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Proposed Model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5635625" y="1909187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635625" y="1413195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6019965" y="1691308"/>
              <a:ext cx="462280" cy="4308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088" y="1711203"/>
              <a:ext cx="353938" cy="355905"/>
            </a:xfrm>
            <a:prstGeom prst="rect">
              <a:avLst/>
            </a:prstGeom>
          </p:spPr>
        </p:pic>
      </p:grpSp>
      <p:grpSp>
        <p:nvGrpSpPr>
          <p:cNvPr id="1024" name="Group 1023"/>
          <p:cNvGrpSpPr/>
          <p:nvPr/>
        </p:nvGrpSpPr>
        <p:grpSpPr>
          <a:xfrm>
            <a:off x="5635625" y="1906760"/>
            <a:ext cx="3274695" cy="684254"/>
            <a:chOff x="5635625" y="1906760"/>
            <a:chExt cx="3274695" cy="684254"/>
          </a:xfrm>
        </p:grpSpPr>
        <p:sp>
          <p:nvSpPr>
            <p:cNvPr id="27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6014720" y="2160157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Model Evaluation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635625" y="2380777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635625" y="1906760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6010274" y="2159114"/>
              <a:ext cx="462280" cy="4308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414" y="2179009"/>
              <a:ext cx="355905" cy="355905"/>
            </a:xfrm>
            <a:prstGeom prst="rect">
              <a:avLst/>
            </a:prstGeom>
          </p:spPr>
        </p:pic>
      </p:grpSp>
      <p:grpSp>
        <p:nvGrpSpPr>
          <p:cNvPr id="1028" name="Group 1027"/>
          <p:cNvGrpSpPr/>
          <p:nvPr/>
        </p:nvGrpSpPr>
        <p:grpSpPr>
          <a:xfrm>
            <a:off x="5635625" y="2375585"/>
            <a:ext cx="3274695" cy="703222"/>
            <a:chOff x="5635625" y="2375585"/>
            <a:chExt cx="3274695" cy="703222"/>
          </a:xfrm>
        </p:grpSpPr>
        <p:sp>
          <p:nvSpPr>
            <p:cNvPr id="28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6014720" y="2647950"/>
              <a:ext cx="2895600" cy="430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Performance Analysis</a:t>
              </a:r>
              <a:endParaRPr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635625" y="2869235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635625" y="2375585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6010274" y="2647950"/>
              <a:ext cx="462280" cy="43085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414" y="2667845"/>
              <a:ext cx="355905" cy="355905"/>
            </a:xfrm>
            <a:prstGeom prst="rect">
              <a:avLst/>
            </a:prstGeom>
          </p:spPr>
        </p:pic>
      </p:grpSp>
      <p:grpSp>
        <p:nvGrpSpPr>
          <p:cNvPr id="1029" name="Group 1028"/>
          <p:cNvGrpSpPr/>
          <p:nvPr/>
        </p:nvGrpSpPr>
        <p:grpSpPr>
          <a:xfrm>
            <a:off x="5635625" y="2851835"/>
            <a:ext cx="3274695" cy="695592"/>
            <a:chOff x="5635625" y="2851835"/>
            <a:chExt cx="3274695" cy="695592"/>
          </a:xfrm>
        </p:grpSpPr>
        <p:sp>
          <p:nvSpPr>
            <p:cNvPr id="29" name="Google Shape;114;p14">
              <a:extLst>
                <a:ext uri="{FF2B5EF4-FFF2-40B4-BE49-F238E27FC236}">
                  <a16:creationId xmlns="" xmlns:a16="http://schemas.microsoft.com/office/drawing/2014/main" id="{2D6E99FF-57DE-EB4A-AD00-25751269F484}"/>
                </a:ext>
              </a:extLst>
            </p:cNvPr>
            <p:cNvSpPr txBox="1"/>
            <p:nvPr/>
          </p:nvSpPr>
          <p:spPr>
            <a:xfrm>
              <a:off x="6014720" y="3131493"/>
              <a:ext cx="2895600" cy="415468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25450" lvl="0" indent="-285750">
                <a:buSzPts val="1400"/>
                <a:buFont typeface="Arial" panose="020B0604020202020204" pitchFamily="34" charset="0"/>
                <a:buChar char="•"/>
              </a:pPr>
              <a:r>
                <a:rPr lang="en-US" sz="15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Hyperparameter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rPr>
                <a:t> Tuning</a:t>
              </a:r>
              <a:endParaRPr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5635625" y="3331137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635625" y="2851835"/>
              <a:ext cx="0" cy="49356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/>
            <p:cNvSpPr/>
            <p:nvPr/>
          </p:nvSpPr>
          <p:spPr>
            <a:xfrm>
              <a:off x="6010274" y="3128646"/>
              <a:ext cx="462280" cy="41878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5B3F5D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414" y="3159737"/>
              <a:ext cx="355905" cy="333513"/>
            </a:xfrm>
            <a:prstGeom prst="rect">
              <a:avLst/>
            </a:prstGeom>
          </p:spPr>
        </p:pic>
      </p:grpSp>
      <p:grpSp>
        <p:nvGrpSpPr>
          <p:cNvPr id="1031" name="Group 1030"/>
          <p:cNvGrpSpPr/>
          <p:nvPr/>
        </p:nvGrpSpPr>
        <p:grpSpPr>
          <a:xfrm>
            <a:off x="5635625" y="3293646"/>
            <a:ext cx="3274695" cy="757562"/>
            <a:chOff x="5635625" y="3293646"/>
            <a:chExt cx="3274695" cy="757562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5635625" y="3850525"/>
              <a:ext cx="381000" cy="238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0" name="Group 1029"/>
            <p:cNvGrpSpPr/>
            <p:nvPr/>
          </p:nvGrpSpPr>
          <p:grpSpPr>
            <a:xfrm>
              <a:off x="5635625" y="3293646"/>
              <a:ext cx="3274695" cy="757562"/>
              <a:chOff x="5635625" y="3293646"/>
              <a:chExt cx="3274695" cy="757562"/>
            </a:xfrm>
          </p:grpSpPr>
          <p:sp>
            <p:nvSpPr>
              <p:cNvPr id="31" name="Google Shape;114;p14">
                <a:extLst>
                  <a:ext uri="{FF2B5EF4-FFF2-40B4-BE49-F238E27FC236}">
                    <a16:creationId xmlns="" xmlns:a16="http://schemas.microsoft.com/office/drawing/2014/main" id="{2D6E99FF-57DE-EB4A-AD00-25751269F484}"/>
                  </a:ext>
                </a:extLst>
              </p:cNvPr>
              <p:cNvSpPr txBox="1"/>
              <p:nvPr/>
            </p:nvSpPr>
            <p:spPr>
              <a:xfrm>
                <a:off x="6014720" y="3619885"/>
                <a:ext cx="2895600" cy="43085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25450" lvl="0" indent="-285750">
                  <a:buSzPts val="1400"/>
                  <a:buFont typeface="Arial" panose="020B0604020202020204" pitchFamily="34" charset="0"/>
                  <a:buChar char="•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 (Body)"/>
                    <a:cs typeface="Times New Roman"/>
                    <a:sym typeface="Times New Roman"/>
                  </a:rPr>
                  <a:t>Conclusion</a:t>
                </a:r>
                <a:endParaRPr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  <a:cs typeface="Times New Roman"/>
                  <a:sym typeface="Times New Roman"/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5635625" y="3293646"/>
                <a:ext cx="0" cy="573504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/>
              <p:cNvSpPr/>
              <p:nvPr/>
            </p:nvSpPr>
            <p:spPr>
              <a:xfrm>
                <a:off x="6010274" y="3620351"/>
                <a:ext cx="462280" cy="4308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414" y="3640246"/>
                <a:ext cx="355905" cy="3559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40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89180" y="7063"/>
            <a:ext cx="5254820" cy="4800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9180" y="7063"/>
            <a:ext cx="5254820" cy="4800599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solidFill>
              <a:srgbClr val="011235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5765738" y="1803922"/>
            <a:ext cx="314966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MODEL EVALUATION</a:t>
            </a:r>
            <a:endParaRPr kumimoji="0" lang="x-none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Delay 4"/>
          <p:cNvSpPr/>
          <p:nvPr/>
        </p:nvSpPr>
        <p:spPr>
          <a:xfrm>
            <a:off x="3733800" y="24042"/>
            <a:ext cx="1521020" cy="4850687"/>
          </a:xfrm>
          <a:prstGeom prst="flowChartDela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 txBox="1">
            <a:spLocks/>
          </p:cNvSpPr>
          <p:nvPr/>
        </p:nvSpPr>
        <p:spPr>
          <a:xfrm>
            <a:off x="1143000" y="482786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 txBox="1">
            <a:spLocks/>
          </p:cNvSpPr>
          <p:nvPr/>
        </p:nvSpPr>
        <p:spPr>
          <a:xfrm>
            <a:off x="6510106" y="487472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4E6C1B-55F2-408C-B196-170421E1AD2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>
            <a:off x="2771805" y="2173416"/>
            <a:ext cx="0" cy="703134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2"/>
            <a:endCxn id="84" idx="4"/>
          </p:cNvCxnSpPr>
          <p:nvPr/>
        </p:nvCxnSpPr>
        <p:spPr>
          <a:xfrm>
            <a:off x="2771805" y="1781444"/>
            <a:ext cx="0" cy="703134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4" idx="6"/>
            <a:endCxn id="85" idx="6"/>
          </p:cNvCxnSpPr>
          <p:nvPr/>
        </p:nvCxnSpPr>
        <p:spPr>
          <a:xfrm>
            <a:off x="2886105" y="2370278"/>
            <a:ext cx="2547358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95444" y="1885950"/>
            <a:ext cx="0" cy="9906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2657505" y="225597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204863" y="225597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Diagonal Corner Rectangle 17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047905" y="887822"/>
            <a:ext cx="1447800" cy="893622"/>
          </a:xfrm>
          <a:solidFill>
            <a:schemeClr val="bg1"/>
          </a:solidFill>
          <a:ln w="28575">
            <a:solidFill>
              <a:schemeClr val="bg1">
                <a:lumMod val="9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2400" dirty="0" smtClean="0"/>
              <a:t>OUR </a:t>
            </a:r>
            <a:br>
              <a:rPr lang="en-US" sz="2400" dirty="0" smtClean="0"/>
            </a:br>
            <a:r>
              <a:rPr lang="en-US" sz="2400" dirty="0" smtClean="0"/>
              <a:t>TEAM</a:t>
            </a:r>
            <a:endParaRPr lang="en-US" sz="2400" dirty="0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7800" y="4841418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4119" y="4843207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3788766" y="265032"/>
            <a:ext cx="2264512" cy="1424068"/>
            <a:chOff x="4825841" y="265032"/>
            <a:chExt cx="2519601" cy="1584484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958" y="265032"/>
              <a:ext cx="1584484" cy="158448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0" name="Title 6"/>
            <p:cNvSpPr txBox="1">
              <a:spLocks/>
            </p:cNvSpPr>
            <p:nvPr/>
          </p:nvSpPr>
          <p:spPr>
            <a:xfrm>
              <a:off x="4825841" y="1119669"/>
              <a:ext cx="1676400" cy="629484"/>
            </a:xfrm>
            <a:prstGeom prst="rect">
              <a:avLst/>
            </a:prstGeom>
            <a:solidFill>
              <a:srgbClr val="0D0D0D">
                <a:alpha val="56078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900" dirty="0" smtClean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Md. Jobaer Hossain</a:t>
              </a:r>
              <a:r>
                <a:rPr lang="en-US" sz="900" dirty="0">
                  <a:solidFill>
                    <a:schemeClr val="bg1"/>
                  </a:solidFill>
                </a:rPr>
                <a:t/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ID: </a:t>
              </a:r>
              <a:r>
                <a:rPr lang="en-US" sz="900" dirty="0" smtClean="0">
                  <a:solidFill>
                    <a:schemeClr val="bg1"/>
                  </a:solidFill>
                </a:rPr>
                <a:t>19202203001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r>
                <a:rPr lang="en-US" sz="900" dirty="0" err="1" smtClean="0">
                  <a:solidFill>
                    <a:schemeClr val="bg1"/>
                  </a:solidFill>
                </a:rPr>
                <a:t>B.Sc</a:t>
              </a:r>
              <a:r>
                <a:rPr lang="en-US" sz="900" dirty="0" smtClean="0">
                  <a:solidFill>
                    <a:schemeClr val="bg1"/>
                  </a:solidFill>
                </a:rPr>
                <a:t> in CSE, BUBT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315232" y="3019425"/>
            <a:ext cx="4709511" cy="1424068"/>
            <a:chOff x="2073673" y="265032"/>
            <a:chExt cx="5240021" cy="1584484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2705" y="265032"/>
              <a:ext cx="1520989" cy="158448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3" name="Title 6"/>
            <p:cNvSpPr txBox="1">
              <a:spLocks/>
            </p:cNvSpPr>
            <p:nvPr/>
          </p:nvSpPr>
          <p:spPr>
            <a:xfrm>
              <a:off x="4825841" y="1119669"/>
              <a:ext cx="1676400" cy="629484"/>
            </a:xfrm>
            <a:prstGeom prst="rect">
              <a:avLst/>
            </a:prstGeom>
            <a:solidFill>
              <a:srgbClr val="0D0D0D">
                <a:alpha val="56078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900" dirty="0" smtClean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Md. </a:t>
              </a:r>
              <a:r>
                <a:rPr lang="en-US" sz="900" dirty="0" err="1" smtClean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Alamin</a:t>
              </a:r>
              <a:r>
                <a:rPr lang="en-US" sz="900" dirty="0">
                  <a:solidFill>
                    <a:schemeClr val="bg1"/>
                  </a:solidFill>
                </a:rPr>
                <a:t/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ID: </a:t>
              </a:r>
              <a:r>
                <a:rPr lang="en-US" sz="900" dirty="0" smtClean="0">
                  <a:solidFill>
                    <a:schemeClr val="bg1"/>
                  </a:solidFill>
                </a:rPr>
                <a:t>19202203109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r>
                <a:rPr lang="en-US" sz="900" dirty="0" err="1" smtClean="0">
                  <a:solidFill>
                    <a:schemeClr val="bg1"/>
                  </a:solidFill>
                </a:rPr>
                <a:t>B.Sc</a:t>
              </a:r>
              <a:r>
                <a:rPr lang="en-US" sz="900" dirty="0" smtClean="0">
                  <a:solidFill>
                    <a:schemeClr val="bg1"/>
                  </a:solidFill>
                </a:rPr>
                <a:t> in CSE, BUBT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537" y="288878"/>
              <a:ext cx="1520989" cy="153679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Title 6"/>
            <p:cNvSpPr txBox="1">
              <a:spLocks/>
            </p:cNvSpPr>
            <p:nvPr/>
          </p:nvSpPr>
          <p:spPr>
            <a:xfrm>
              <a:off x="2073673" y="1119669"/>
              <a:ext cx="1676400" cy="629484"/>
            </a:xfrm>
            <a:prstGeom prst="rect">
              <a:avLst/>
            </a:prstGeom>
            <a:solidFill>
              <a:srgbClr val="0D0D0D">
                <a:alpha val="56078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900" dirty="0" err="1" smtClean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Fahim</a:t>
              </a:r>
              <a:r>
                <a:rPr lang="en-US" sz="900">
                  <a:solidFill>
                    <a:schemeClr val="bg1"/>
                  </a:solidFill>
                  <a:latin typeface="Lucida Calligraphy" panose="03010101010101010101" pitchFamily="66" charset="0"/>
                </a:rPr>
                <a:t> </a:t>
              </a:r>
              <a:r>
                <a:rPr lang="en-US" sz="900" smtClean="0">
                  <a:solidFill>
                    <a:schemeClr val="bg1"/>
                  </a:solidFill>
                  <a:latin typeface="Lucida Calligraphy" panose="03010101010101010101" pitchFamily="66" charset="0"/>
                </a:rPr>
                <a:t>Chowdhury</a:t>
              </a:r>
              <a:r>
                <a:rPr lang="en-US" sz="900" dirty="0">
                  <a:solidFill>
                    <a:schemeClr val="bg1"/>
                  </a:solidFill>
                </a:rPr>
                <a:t/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ID: </a:t>
              </a:r>
              <a:r>
                <a:rPr lang="en-US" sz="900" dirty="0" smtClean="0">
                  <a:solidFill>
                    <a:schemeClr val="bg1"/>
                  </a:solidFill>
                </a:rPr>
                <a:t>19202203013</a:t>
              </a:r>
              <a:r>
                <a:rPr lang="en-US" sz="900" dirty="0" smtClean="0">
                  <a:solidFill>
                    <a:schemeClr val="bg1"/>
                  </a:solidFill>
                </a:rPr>
                <a:t/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r>
                <a:rPr lang="en-US" sz="900" dirty="0" err="1" smtClean="0">
                  <a:solidFill>
                    <a:schemeClr val="bg1"/>
                  </a:solidFill>
                </a:rPr>
                <a:t>B.Sc</a:t>
              </a:r>
              <a:r>
                <a:rPr lang="en-US" sz="900" dirty="0" smtClean="0">
                  <a:solidFill>
                    <a:schemeClr val="bg1"/>
                  </a:solidFill>
                </a:rPr>
                <a:t> in CSE, BUBT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Diagonal Corner Rectangle 17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2286000" y="1971675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Conclusion and Future Work</a:t>
            </a:r>
            <a:endParaRPr kumimoji="0" lang="x-none" sz="320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Diagonal Corner Rectangle 29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5"/>
          <p:cNvSpPr txBox="1">
            <a:spLocks/>
          </p:cNvSpPr>
          <p:nvPr/>
        </p:nvSpPr>
        <p:spPr>
          <a:xfrm>
            <a:off x="3813432" y="1622997"/>
            <a:ext cx="1507145" cy="951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Facilitating Intelligent Systems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5" name="AutoShape 4" descr="Hands Holding A Seedling - Houseplant, HD Png Download , Transparent Png  Image - PNGitem">
            <a:extLst>
              <a:ext uri="{FF2B5EF4-FFF2-40B4-BE49-F238E27FC236}">
                <a16:creationId xmlns="" xmlns:a16="http://schemas.microsoft.com/office/drawing/2014/main" id="{90024BD7-285A-4E01-B784-E741E5571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Text Placeholder 5"/>
          <p:cNvSpPr txBox="1">
            <a:spLocks/>
          </p:cNvSpPr>
          <p:nvPr/>
        </p:nvSpPr>
        <p:spPr>
          <a:xfrm>
            <a:off x="5169568" y="1446542"/>
            <a:ext cx="1619622" cy="95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algn="ctr">
              <a:buSzPts val="1600"/>
            </a:pPr>
            <a:r>
              <a:rPr lang="en-US" sz="105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Body)"/>
              </a:rPr>
              <a:t>Problem Solving and Decision Making</a:t>
            </a:r>
            <a:endParaRPr lang="en-US" sz="1050" dirty="0" smtClean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Body)"/>
            </a:endParaRP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</p:txBody>
      </p:sp>
      <p:sp>
        <p:nvSpPr>
          <p:cNvPr id="72" name="Text Placeholder 5"/>
          <p:cNvSpPr txBox="1">
            <a:spLocks/>
          </p:cNvSpPr>
          <p:nvPr/>
        </p:nvSpPr>
        <p:spPr>
          <a:xfrm>
            <a:off x="3929952" y="3727640"/>
            <a:ext cx="1507145" cy="494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Advanced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Algorithms  </a:t>
            </a:r>
          </a:p>
          <a:p>
            <a:pPr algn="ctr"/>
            <a:endParaRPr lang="en-US" sz="105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</p:txBody>
      </p:sp>
      <p:sp>
        <p:nvSpPr>
          <p:cNvPr id="73" name="Text Placeholder 5"/>
          <p:cNvSpPr txBox="1">
            <a:spLocks/>
          </p:cNvSpPr>
          <p:nvPr/>
        </p:nvSpPr>
        <p:spPr>
          <a:xfrm>
            <a:off x="5225806" y="3827580"/>
            <a:ext cx="1507145" cy="327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lvl="0" algn="ctr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  <a:cs typeface="Times New Roman"/>
                <a:sym typeface="Times New Roman"/>
              </a:rPr>
              <a:t>Expert Systems and Decision Support</a:t>
            </a:r>
          </a:p>
        </p:txBody>
      </p:sp>
      <p:sp>
        <p:nvSpPr>
          <p:cNvPr id="32" name="Text Placeholder 5"/>
          <p:cNvSpPr txBox="1">
            <a:spLocks/>
          </p:cNvSpPr>
          <p:nvPr/>
        </p:nvSpPr>
        <p:spPr>
          <a:xfrm>
            <a:off x="6639969" y="1455046"/>
            <a:ext cx="1503440" cy="577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algn="ctr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</a:rPr>
              <a:t>Efficient Information Processing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 (Body)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85" y="3082880"/>
            <a:ext cx="668618" cy="66861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4" name="Text Placeholder 5"/>
          <p:cNvSpPr txBox="1">
            <a:spLocks/>
          </p:cNvSpPr>
          <p:nvPr/>
        </p:nvSpPr>
        <p:spPr>
          <a:xfrm>
            <a:off x="6662933" y="3789612"/>
            <a:ext cx="1507145" cy="432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lvl="0" algn="ctr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 (Body)"/>
                <a:cs typeface="Times New Roman"/>
                <a:sym typeface="Times New Roman"/>
              </a:rPr>
              <a:t>Problem Domain Understanding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6583" y="2922595"/>
            <a:ext cx="821526" cy="821526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9952" y="586239"/>
            <a:ext cx="1335392" cy="89026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4584" y="697174"/>
            <a:ext cx="759933" cy="759933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7710" y="2932442"/>
            <a:ext cx="816197" cy="81619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0" y="621759"/>
            <a:ext cx="875705" cy="87570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266136" y="2032352"/>
            <a:ext cx="6277962" cy="823384"/>
            <a:chOff x="1266136" y="2032352"/>
            <a:chExt cx="6277962" cy="82338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" name="Title 1">
              <a:extLst>
                <a:ext uri="{FF2B5EF4-FFF2-40B4-BE49-F238E27FC236}">
                  <a16:creationId xmlns="" xmlns:a16="http://schemas.microsoft.com/office/drawing/2014/main" id="{99870A48-86D5-5141-843B-9C52F48B75D3}"/>
                </a:ext>
              </a:extLst>
            </p:cNvPr>
            <p:cNvSpPr txBox="1">
              <a:spLocks/>
            </p:cNvSpPr>
            <p:nvPr/>
          </p:nvSpPr>
          <p:spPr>
            <a:xfrm>
              <a:off x="1266136" y="2234447"/>
              <a:ext cx="2170510" cy="486051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vert="horz" lIns="91440" tIns="45720" rIns="91440" bIns="45720" rtlCol="0" anchor="ctr">
              <a:normAutofit fontScale="92500" lnSpcReduction="20000"/>
            </a:bodyPr>
            <a:lstStyle/>
            <a:p>
              <a:pPr lvl="0">
                <a:spcBef>
                  <a:spcPct val="0"/>
                </a:spcBef>
                <a:defRPr/>
              </a:pPr>
              <a:r>
                <a:rPr lang="en-US" sz="3200" dirty="0" smtClean="0">
                  <a:solidFill>
                    <a:schemeClr val="tx2">
                      <a:lumMod val="75000"/>
                    </a:schemeClr>
                  </a:solidFill>
                  <a:latin typeface="Kozuka Gothic Pro H" pitchFamily="34" charset="-128"/>
                  <a:ea typeface="Kozuka Gothic Pro H" pitchFamily="34" charset="-128"/>
                  <a:cs typeface="Times New Roman"/>
                  <a:sym typeface="Times New Roman"/>
                </a:rPr>
                <a:t>Introduction</a:t>
              </a:r>
              <a:endParaRPr kumimoji="0" lang="x-none" sz="320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Kozuka Gothic Pro H" pitchFamily="34" charset="-128"/>
                <a:ea typeface="Kozuka Gothic Pro H" pitchFamily="34" charset="-128"/>
                <a:cs typeface="+mj-cs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29000" y="2477473"/>
              <a:ext cx="3871292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414604" y="2307641"/>
              <a:ext cx="304800" cy="30705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68154" y="2307641"/>
              <a:ext cx="304800" cy="30705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239298" y="2307641"/>
              <a:ext cx="304800" cy="30705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0" idx="4"/>
            </p:cNvCxnSpPr>
            <p:nvPr/>
          </p:nvCxnSpPr>
          <p:spPr>
            <a:xfrm flipH="1">
              <a:off x="4565809" y="2614698"/>
              <a:ext cx="1195" cy="241038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5920554" y="2614698"/>
              <a:ext cx="1195" cy="241038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7391698" y="2614698"/>
              <a:ext cx="1195" cy="241038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4567004" y="2032352"/>
              <a:ext cx="1900" cy="275289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5920554" y="2032352"/>
              <a:ext cx="1900" cy="275289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7391698" y="2032352"/>
              <a:ext cx="1900" cy="275289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6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1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72" grpId="0"/>
      <p:bldP spid="73" grpId="0"/>
      <p:bldP spid="32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22" y="3198730"/>
            <a:ext cx="830698" cy="711158"/>
          </a:xfrm>
          <a:prstGeom prst="rect">
            <a:avLst/>
          </a:prstGeom>
        </p:spPr>
      </p:pic>
      <p:sp>
        <p:nvSpPr>
          <p:cNvPr id="35" name="Round Diagonal Corner Rectangle 34"/>
          <p:cNvSpPr/>
          <p:nvPr/>
        </p:nvSpPr>
        <p:spPr>
          <a:xfrm>
            <a:off x="0" y="4814238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5"/>
          <p:cNvSpPr txBox="1">
            <a:spLocks/>
          </p:cNvSpPr>
          <p:nvPr/>
        </p:nvSpPr>
        <p:spPr>
          <a:xfrm>
            <a:off x="2949090" y="1571588"/>
            <a:ext cx="1996603" cy="41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Internal and External Forces</a:t>
            </a:r>
            <a:endParaRPr lang="en-US" dirty="0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5" name="AutoShape 4" descr="Hands Holding A Seedling - Houseplant, HD Png Download , Transparent Png  Image - PNGitem">
            <a:extLst>
              <a:ext uri="{FF2B5EF4-FFF2-40B4-BE49-F238E27FC236}">
                <a16:creationId xmlns="" xmlns:a16="http://schemas.microsoft.com/office/drawing/2014/main" id="{90024BD7-285A-4E01-B784-E741E5571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8044" y="24208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Text Placeholder 5"/>
          <p:cNvSpPr txBox="1">
            <a:spLocks/>
          </p:cNvSpPr>
          <p:nvPr/>
        </p:nvSpPr>
        <p:spPr>
          <a:xfrm>
            <a:off x="3229758" y="1903024"/>
            <a:ext cx="2384002" cy="265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algn="ctr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Goal-Oriented Behavior</a:t>
            </a:r>
            <a:endParaRPr lang="en-US" dirty="0"/>
          </a:p>
        </p:txBody>
      </p:sp>
      <p:sp>
        <p:nvSpPr>
          <p:cNvPr id="72" name="Text Placeholder 5"/>
          <p:cNvSpPr txBox="1">
            <a:spLocks/>
          </p:cNvSpPr>
          <p:nvPr/>
        </p:nvSpPr>
        <p:spPr>
          <a:xfrm>
            <a:off x="5857247" y="2796461"/>
            <a:ext cx="1507145" cy="297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Data Availability</a:t>
            </a:r>
            <a:endParaRPr lang="en-US" dirty="0"/>
          </a:p>
        </p:txBody>
      </p:sp>
      <p:sp>
        <p:nvSpPr>
          <p:cNvPr id="73" name="Text Placeholder 5"/>
          <p:cNvSpPr txBox="1">
            <a:spLocks/>
          </p:cNvSpPr>
          <p:nvPr/>
        </p:nvSpPr>
        <p:spPr>
          <a:xfrm>
            <a:off x="4945693" y="2466125"/>
            <a:ext cx="1619446" cy="322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lvl="0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rPr>
              <a:t>Comparative Analysis</a:t>
            </a:r>
          </a:p>
        </p:txBody>
      </p:sp>
      <p:sp>
        <p:nvSpPr>
          <p:cNvPr id="32" name="Text Placeholder 5"/>
          <p:cNvSpPr txBox="1">
            <a:spLocks/>
          </p:cNvSpPr>
          <p:nvPr/>
        </p:nvSpPr>
        <p:spPr>
          <a:xfrm>
            <a:off x="4295133" y="2195047"/>
            <a:ext cx="2334267" cy="271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Intrinsic and Extrinsic Motivation</a:t>
            </a:r>
            <a:endParaRPr lang="en-US" dirty="0"/>
          </a:p>
        </p:txBody>
      </p:sp>
      <p:sp>
        <p:nvSpPr>
          <p:cNvPr id="34" name="Text Placeholder 5"/>
          <p:cNvSpPr txBox="1">
            <a:spLocks/>
          </p:cNvSpPr>
          <p:nvPr/>
        </p:nvSpPr>
        <p:spPr>
          <a:xfrm>
            <a:off x="6456770" y="3198731"/>
            <a:ext cx="2306229" cy="2367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lvl="0">
              <a:buSzPts val="1600"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Times New Roman"/>
                <a:sym typeface="Times New Roman"/>
              </a:rPr>
              <a:t>Self-Efficacy and Confidence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422" y="2696403"/>
            <a:ext cx="456221" cy="4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1609" y="1291032"/>
            <a:ext cx="766865" cy="76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6506" y="1944480"/>
            <a:ext cx="592564" cy="5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ress reduction - Free user ic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407" y="2839439"/>
            <a:ext cx="636706" cy="63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1594" y="2186270"/>
            <a:ext cx="691626" cy="69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 rot="1491002">
            <a:off x="1328854" y="2847555"/>
            <a:ext cx="5632182" cy="7620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Motivation</a:t>
            </a:r>
            <a:endParaRPr kumimoji="0" lang="x-none" sz="3200" u="none" strike="noStrike" kern="120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6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72" grpId="0"/>
      <p:bldP spid="73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 Diagonal Corner Rectangle 4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551173" y="1314450"/>
            <a:ext cx="2209800" cy="220980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5" name="AutoShape 4" descr="Hands Holding A Seedling - Houseplant, HD Png Download , Transparent Png  Image - PNGitem">
            <a:extLst>
              <a:ext uri="{FF2B5EF4-FFF2-40B4-BE49-F238E27FC236}">
                <a16:creationId xmlns="" xmlns:a16="http://schemas.microsoft.com/office/drawing/2014/main" id="{90024BD7-285A-4E01-B784-E741E5571F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78648" y="1619129"/>
            <a:ext cx="1270081" cy="1270081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Critical </a:t>
            </a: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Thinking</a:t>
            </a:r>
            <a:endParaRPr lang="en-US" sz="1050" dirty="0">
              <a:latin typeface="Calibri (Body)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193573" y="2868007"/>
            <a:ext cx="1208743" cy="117381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Identification and Definition</a:t>
            </a:r>
          </a:p>
        </p:txBody>
      </p:sp>
      <p:sp>
        <p:nvSpPr>
          <p:cNvPr id="36" name="Oval 35"/>
          <p:cNvSpPr/>
          <p:nvPr/>
        </p:nvSpPr>
        <p:spPr>
          <a:xfrm>
            <a:off x="2398136" y="1743268"/>
            <a:ext cx="1406156" cy="1402493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0" algn="ctr">
              <a:buSzPts val="1600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Time</a:t>
            </a:r>
          </a:p>
          <a:p>
            <a:pPr marL="127000" algn="ctr">
              <a:buSzPts val="1600"/>
            </a:pPr>
            <a:r>
              <a:rPr 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Consuming</a:t>
            </a:r>
            <a:endParaRPr lang="en-US" sz="1050" dirty="0"/>
          </a:p>
        </p:txBody>
      </p:sp>
      <p:sp>
        <p:nvSpPr>
          <p:cNvPr id="37" name="Oval 36"/>
          <p:cNvSpPr/>
          <p:nvPr/>
        </p:nvSpPr>
        <p:spPr>
          <a:xfrm>
            <a:off x="3931894" y="444925"/>
            <a:ext cx="1252318" cy="125231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rPr>
              <a:t>Innovation</a:t>
            </a:r>
            <a:endParaRPr lang="en-US" sz="1050" dirty="0"/>
          </a:p>
        </p:txBody>
      </p:sp>
      <p:sp>
        <p:nvSpPr>
          <p:cNvPr id="40" name="Title 4"/>
          <p:cNvSpPr txBox="1">
            <a:spLocks/>
          </p:cNvSpPr>
          <p:nvPr/>
        </p:nvSpPr>
        <p:spPr>
          <a:xfrm>
            <a:off x="3055873" y="1878575"/>
            <a:ext cx="3200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Problem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Statement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109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5" grpId="0" animBg="1"/>
      <p:bldP spid="36" grpId="0" animBg="1"/>
      <p:bldP spid="37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Diagonal Corner Rectangle 34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1020071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noProof="0" dirty="0" smtClean="0">
                <a:solidFill>
                  <a:schemeClr val="tx2">
                    <a:lumMod val="75000"/>
                  </a:schemeClr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Research Contribution</a:t>
            </a:r>
            <a:endParaRPr kumimoji="0" lang="x-none" sz="320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04177" y="2096053"/>
            <a:ext cx="210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4177" y="2855493"/>
            <a:ext cx="1760418" cy="3693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55325" y="2091194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Clustering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55325" y="2964418"/>
            <a:ext cx="2297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Representation</a:t>
            </a:r>
            <a:endParaRPr lang="en-US" dirty="0"/>
          </a:p>
        </p:txBody>
      </p: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198" y="1941473"/>
            <a:ext cx="657480" cy="65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198" y="2725976"/>
            <a:ext cx="657480" cy="65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408" y="1941473"/>
            <a:ext cx="657480" cy="65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408" y="2725976"/>
            <a:ext cx="657480" cy="65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Elbow Connector 22"/>
          <p:cNvCxnSpPr>
            <a:stCxn id="38" idx="1"/>
            <a:endCxn id="39" idx="1"/>
          </p:cNvCxnSpPr>
          <p:nvPr/>
        </p:nvCxnSpPr>
        <p:spPr>
          <a:xfrm rot="10800000" flipV="1">
            <a:off x="1976198" y="2270212"/>
            <a:ext cx="12700" cy="784503"/>
          </a:xfrm>
          <a:prstGeom prst="bentConnector3">
            <a:avLst>
              <a:gd name="adj1" fmla="val 2376008"/>
            </a:avLst>
          </a:prstGeom>
          <a:ln w="28575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V="1">
            <a:off x="1674395" y="1738281"/>
            <a:ext cx="3132556" cy="521281"/>
          </a:xfrm>
          <a:prstGeom prst="bentConnector3">
            <a:avLst>
              <a:gd name="adj1" fmla="val 437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4806951" y="1723158"/>
            <a:ext cx="359807" cy="1391164"/>
            <a:chOff x="4806951" y="1723158"/>
            <a:chExt cx="359807" cy="1391164"/>
          </a:xfrm>
        </p:grpSpPr>
        <p:cxnSp>
          <p:nvCxnSpPr>
            <p:cNvPr id="70" name="Elbow Connector 69"/>
            <p:cNvCxnSpPr/>
            <p:nvPr/>
          </p:nvCxnSpPr>
          <p:spPr>
            <a:xfrm rot="10800000" flipV="1">
              <a:off x="5154058" y="2329819"/>
              <a:ext cx="12700" cy="784503"/>
            </a:xfrm>
            <a:prstGeom prst="bentConnector3">
              <a:avLst>
                <a:gd name="adj1" fmla="val 2811299"/>
              </a:avLst>
            </a:prstGeom>
            <a:ln w="28575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806951" y="1723158"/>
              <a:ext cx="0" cy="60666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1676400" y="1738281"/>
            <a:ext cx="7164805" cy="1824069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5514"/>
            <a:ext cx="8229600" cy="7369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15513"/>
            <a:ext cx="8229600" cy="727437"/>
          </a:xfrm>
          <a:prstGeom prst="rect">
            <a:avLst/>
          </a:prstGeom>
          <a:solidFill>
            <a:srgbClr val="000099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2438400" y="84090"/>
            <a:ext cx="1905000" cy="5819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400" noProof="0" dirty="0" smtClean="0">
                <a:solidFill>
                  <a:schemeClr val="bg1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DATASETS</a:t>
            </a:r>
            <a:endParaRPr kumimoji="0" lang="x-none" sz="24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13057" y="4811141"/>
            <a:ext cx="2133600" cy="273844"/>
          </a:xfrm>
        </p:spPr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80163" y="4858002"/>
            <a:ext cx="2133600" cy="273844"/>
          </a:xfrm>
        </p:spPr>
        <p:txBody>
          <a:bodyPr/>
          <a:lstStyle/>
          <a:p>
            <a:fld id="{604E6C1B-55F2-408C-B196-170421E1AD2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4002514" y="84089"/>
            <a:ext cx="2703086" cy="581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noProof="0" dirty="0" smtClean="0">
                <a:solidFill>
                  <a:srgbClr val="FFC000"/>
                </a:solidFill>
                <a:latin typeface="Kozuka Gothic Pro H" pitchFamily="34" charset="-128"/>
                <a:ea typeface="Kozuka Gothic Pro H" pitchFamily="34" charset="-128"/>
                <a:cs typeface="Times New Roman"/>
                <a:sym typeface="Times New Roman"/>
              </a:rPr>
              <a:t>-ICC World Cup 2023</a:t>
            </a:r>
            <a:endParaRPr kumimoji="0" lang="x-none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zuka Gothic Pro H" pitchFamily="34" charset="-128"/>
              <a:ea typeface="Kozuka Gothic Pro H" pitchFamily="34" charset="-128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057" y="2565922"/>
            <a:ext cx="3360909" cy="1983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512" y="2565922"/>
            <a:ext cx="3832163" cy="1838601"/>
          </a:xfrm>
          <a:prstGeom prst="rect">
            <a:avLst/>
          </a:prstGeom>
        </p:spPr>
      </p:pic>
      <p:pic>
        <p:nvPicPr>
          <p:cNvPr id="1026" name="Picture 2" descr="https://www.kaggleusercontent.com/kf/153074843/eyJhbGciOiJkaXIiLCJlbmMiOiJBMTI4Q0JDLUhTMjU2In0..xySqBp3K4uAXkpPooEUb6g.mceNmFMTNTfI7G4FsKNgSrxwmokKt0wn3E5CeJrPrFNQNlUNf8sADEpgCMQe8RSxsOx6IgKHStmJVup4ID-pYaJw-l51dfSie4z8D5s3PdSuE3H7h01ehepJlzqxKzS0StGoOaTROE7zpjIeLQtll4EkNbO-DQ2Atu_RHf3YpQFVXp_siZJjACuc98l8k33FROFtD-N6P8nBznfajFyMH27r44XcqyR-drO2qZpJ4SbYGAcv2e1TI_R4RoL3_Jal0w_1BZtrBDhpBdmfTIdToML3QJUYJxm-1odDZcrP27v9fjvkKVJG4-dSOhnQQbbFGpQVHuqg5k4LZP4F3vdu1__8qm_QZAZ-hK5wfi-pOwhspgoudP8hY7Zcna6MaB5-IPyb49ZVkDhH9dR74fNoCzErNsG7I9xWXIQHF9NsPSncVSZwQ-aKwcn4tGi-5Ujg-GDNfresTkuXrmMQrFgakjpjkbf1Pyi0-TMC7cO3x6iEa_Z6HhFcy4eqqeNbXmtDnkzWzmLQCmLXTx6q82-49vSfSoamrRDLvaF78RsueoJs5CXahHRXL4cK12qzK2Jqc4klG-esW3RXzoXfLUbvYg0xac8-9DZ_2lfaNw2NreymfK1jbMQOtZ65PJZjCGYctcIAs4Y4bJbHofkDeMhkm6ztd1YZboYyj7Wn16SDuFw.XNtjxFGwKuOfY_inNtIyEA/__results___files/__results___15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55" y="804708"/>
            <a:ext cx="3375111" cy="167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kaggleusercontent.com/kf/153074843/eyJhbGciOiJkaXIiLCJlbmMiOiJBMTI4Q0JDLUhTMjU2In0..xySqBp3K4uAXkpPooEUb6g.mceNmFMTNTfI7G4FsKNgSrxwmokKt0wn3E5CeJrPrFNQNlUNf8sADEpgCMQe8RSxsOx6IgKHStmJVup4ID-pYaJw-l51dfSie4z8D5s3PdSuE3H7h01ehepJlzqxKzS0StGoOaTROE7zpjIeLQtll4EkNbO-DQ2Atu_RHf3YpQFVXp_siZJjACuc98l8k33FROFtD-N6P8nBznfajFyMH27r44XcqyR-drO2qZpJ4SbYGAcv2e1TI_R4RoL3_Jal0w_1BZtrBDhpBdmfTIdToML3QJUYJxm-1odDZcrP27v9fjvkKVJG4-dSOhnQQbbFGpQVHuqg5k4LZP4F3vdu1__8qm_QZAZ-hK5wfi-pOwhspgoudP8hY7Zcna6MaB5-IPyb49ZVkDhH9dR74fNoCzErNsG7I9xWXIQHF9NsPSncVSZwQ-aKwcn4tGi-5Ujg-GDNfresTkuXrmMQrFgakjpjkbf1Pyi0-TMC7cO3x6iEa_Z6HhFcy4eqqeNbXmtDnkzWzmLQCmLXTx6q82-49vSfSoamrRDLvaF78RsueoJs5CXahHRXL4cK12qzK2Jqc4klG-esW3RXzoXfLUbvYg0xac8-9DZ_2lfaNw2NreymfK1jbMQOtZ65PJZjCGYctcIAs4Y4bJbHofkDeMhkm6ztd1YZboYyj7Wn16SDuFw.XNtjxFGwKuOfY_inNtIyEA/__results___files/__results___12_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818" y="814169"/>
            <a:ext cx="3354675" cy="16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Toss Winner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71" y="839563"/>
            <a:ext cx="3903637" cy="2941096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008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1400" y="-14679"/>
            <a:ext cx="1756299" cy="4822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1400" y="0"/>
            <a:ext cx="1752600" cy="5131846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 Diagonal Corner Rectangle 30"/>
          <p:cNvSpPr/>
          <p:nvPr/>
        </p:nvSpPr>
        <p:spPr>
          <a:xfrm>
            <a:off x="0" y="4807664"/>
            <a:ext cx="9144000" cy="324182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-1"/>
            <a:ext cx="9144000" cy="5131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entagon 49"/>
          <p:cNvSpPr/>
          <p:nvPr/>
        </p:nvSpPr>
        <p:spPr>
          <a:xfrm rot="5400000">
            <a:off x="-1743075" y="2047875"/>
            <a:ext cx="47053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entagon 50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57200" y="1657350"/>
            <a:ext cx="3048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 descr="C:\Users\User\Downloads\BUBT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037" y="2114550"/>
            <a:ext cx="780563" cy="904875"/>
          </a:xfrm>
          <a:prstGeom prst="rect">
            <a:avLst/>
          </a:prstGeom>
          <a:noFill/>
        </p:spPr>
      </p:pic>
      <p:sp>
        <p:nvSpPr>
          <p:cNvPr id="54" name="Pentagon 53"/>
          <p:cNvSpPr/>
          <p:nvPr/>
        </p:nvSpPr>
        <p:spPr>
          <a:xfrm rot="5400000">
            <a:off x="-447675" y="752475"/>
            <a:ext cx="211455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entagon 55"/>
          <p:cNvSpPr/>
          <p:nvPr/>
        </p:nvSpPr>
        <p:spPr>
          <a:xfrm rot="16200000">
            <a:off x="304800" y="3028950"/>
            <a:ext cx="609600" cy="6096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entagon 57"/>
          <p:cNvSpPr/>
          <p:nvPr/>
        </p:nvSpPr>
        <p:spPr>
          <a:xfrm rot="16200000">
            <a:off x="152400" y="3943350"/>
            <a:ext cx="914400" cy="609600"/>
          </a:xfrm>
          <a:prstGeom prst="homePlat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28600" y="4095750"/>
            <a:ext cx="76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9403D50D-D5DF-3443-A645-637C39F1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70C-DA80-A343-9453-E4F1A07BB2F3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64" name="Slide Number Placeholder 4">
            <a:extLst>
              <a:ext uri="{FF2B5EF4-FFF2-40B4-BE49-F238E27FC236}">
                <a16:creationId xmlns="" xmlns:a16="http://schemas.microsoft.com/office/drawing/2014/main" id="{C1E4DC73-369A-094D-9996-46AF0C13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E6C1B-55F2-408C-B196-170421E1AD2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283245" y="1355845"/>
            <a:ext cx="2216308" cy="2216308"/>
          </a:xfrm>
          <a:prstGeom prst="ellipse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Toss Decision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9870A48-86D5-5141-843B-9C52F48B75D3}"/>
              </a:ext>
            </a:extLst>
          </p:cNvPr>
          <p:cNvSpPr txBox="1">
            <a:spLocks/>
          </p:cNvSpPr>
          <p:nvPr/>
        </p:nvSpPr>
        <p:spPr>
          <a:xfrm>
            <a:off x="1860280" y="398253"/>
            <a:ext cx="605370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369" y="552389"/>
            <a:ext cx="3620231" cy="33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2283</TotalTime>
  <Words>224</Words>
  <Application>Microsoft Office PowerPoint</Application>
  <PresentationFormat>On-screen Show (16:9)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(Body)</vt:lpstr>
      <vt:lpstr>Georgia</vt:lpstr>
      <vt:lpstr>Kozuka Gothic Pro H</vt:lpstr>
      <vt:lpstr>Lucida Calligraphy</vt:lpstr>
      <vt:lpstr>Times New Roman</vt:lpstr>
      <vt:lpstr>Office Theme</vt:lpstr>
      <vt:lpstr>Enhancing Visualization:  International Cricket Council World Cup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 TEAM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HDM-Chain: A Secure Blockchain-based Healthcare Data Management framework to ensure Privacy and Security in the Health Unit</dc:title>
  <dc:creator>Md Jobaer</dc:creator>
  <cp:lastModifiedBy>Microsoft account</cp:lastModifiedBy>
  <cp:revision>286</cp:revision>
  <dcterms:created xsi:type="dcterms:W3CDTF">2006-08-16T00:00:00Z</dcterms:created>
  <dcterms:modified xsi:type="dcterms:W3CDTF">2023-12-20T12:16:47Z</dcterms:modified>
</cp:coreProperties>
</file>